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3" r:id="rId11"/>
    <p:sldId id="306" r:id="rId12"/>
    <p:sldId id="287" r:id="rId13"/>
    <p:sldId id="297" r:id="rId14"/>
    <p:sldId id="299" r:id="rId15"/>
    <p:sldId id="309" r:id="rId16"/>
    <p:sldId id="310" r:id="rId17"/>
    <p:sldId id="298" r:id="rId18"/>
    <p:sldId id="300" r:id="rId19"/>
    <p:sldId id="301" r:id="rId20"/>
    <p:sldId id="303" r:id="rId21"/>
    <p:sldId id="302" r:id="rId22"/>
    <p:sldId id="304" r:id="rId23"/>
    <p:sldId id="311" r:id="rId24"/>
    <p:sldId id="30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8" autoAdjust="0"/>
    <p:restoredTop sz="94660"/>
  </p:normalViewPr>
  <p:slideViewPr>
    <p:cSldViewPr snapToGrid="0">
      <p:cViewPr>
        <p:scale>
          <a:sx n="75" d="100"/>
          <a:sy n="75" d="100"/>
        </p:scale>
        <p:origin x="288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93290-0BF6-DB88-0FAA-A93F14492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3732BE-E135-B2E8-3B69-F2ABD6D5A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C05350-9048-7FFA-D5A7-A2B8D2B8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39E4B1-F2E9-36C4-01DA-1BA9E36C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539E6D-4273-6B02-590B-1E763D53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79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32ECDC-0CAF-63F2-2C3B-B2AD892C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D563C-1B84-85D9-6710-034F71E8D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B1A7F-68E3-A977-7140-D4E92A35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081243-DC33-FE52-2E86-701668F7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EED788-CEB0-C5C9-6AE0-701D3E96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638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281109F-A650-4912-2975-4539FD737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7951190-F021-040F-FB96-235C51836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EBC394-2F6E-65EA-9970-9B33CC00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F9AC6C-9D6C-1C5F-6727-548A4B7E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906A4B-74C2-43B7-E658-B5CC0FB2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49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1FC5C-D1B2-B4E7-955D-AEC8A042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345127-7F87-3B66-4752-DDFE80C00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A6DDB8-7A3E-E6EB-05B2-4D881080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0935E1-B165-2903-C087-351CBEA8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080F9D-1361-6F25-1E97-A645A5E4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08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C14C2-9130-378F-CB82-91F5C402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E13349-285F-50F4-08E2-0E2C6183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C52B8D-B33E-AB51-5EDF-6E2D8582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35008B-B291-4B38-4BDA-1D75B9A5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BD27EA-5D00-C3DA-83A5-8DB9A7FD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50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29A2A-3637-3264-B980-DC6EC443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BFB0C2-8080-631C-1A79-D2D604A0F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0D7075-A624-E2AF-846A-ADE223750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B96828-62A0-F3D0-C020-E9C8D212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ADDB0E-301E-541D-E518-D73C66E0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127291-0400-1A72-29D2-96DA9B1C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52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20761-206D-DCD0-86CC-C40A8370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6DED37-B0B7-E888-C0E2-99A0DF78B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F85231-42F2-DC43-409F-D56F30B79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37F851-7BA5-C315-0AEE-7E83807AF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3FF9800-3AC5-450C-1E8F-799A59A0E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637EB8-2A0C-4E33-D9A4-54C311CC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6AFB142-A6C3-293A-A5CD-936E9F68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52D311-6013-77EE-28E2-528EE1AE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2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1B5B0-CF57-D643-AD7F-BCDFEBCB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564DED-0FBE-2A4F-2851-0E2C7F63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85849D-4588-1711-07B6-0144275B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EF4157-7B1F-3EF3-361C-6B5CFEBC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64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4DA35D-DCC6-83D3-294E-AA159FE4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454E30-67AA-0D56-2CDD-FBFE2887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2DC0EA-2117-A273-1C37-B4420333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6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50EB99-E9EC-5212-A3A9-36C404B18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277349-DD21-BB40-547B-507ECA7C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7F7407-B885-A04D-6EC6-F2550C791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199ACE-6E45-5773-24F1-A30F72C7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F891A8-E6D7-4A1C-3A1B-AA9CC746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43DD22-222C-D6CE-A4F0-446FD556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0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771A6-C95D-066A-6D31-DEC05E22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08966A3-BC17-E7F2-B466-EE9A14C8D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DD215F-D4AF-5C9E-1977-BBE276265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D9D72A-FA9A-5BA0-9C3E-5EBE0472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D24C2D-7668-2B46-9598-F37780C8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CF7936-C36C-F6D8-91D0-0952C782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72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76373A-4CA4-8F15-AE0A-642B740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E0712B-DFC7-B0E0-6CA0-878EEE352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B0368-5413-CB7A-AD16-4B1238F7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B1F29B-3E1F-4990-A3E9-7727A3DAF727}" type="datetimeFigureOut">
              <a:rPr lang="fr-FR" smtClean="0"/>
              <a:t>28/03/2024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C0AE6-410A-4193-58DA-5473D30A2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6F5E83-76EC-8868-2B59-094525C75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C1412C-D3C0-4ACA-9C9D-231F207E4F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0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E0A5B7B4-E48A-D03B-F55B-36074523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sz="4400"/>
              <a:t>Identification de Protéines basée sur des méthodes d’Homologie Persistante (IPHP)</a:t>
            </a:r>
            <a:br>
              <a:rPr lang="fr-FR" sz="4400"/>
            </a:br>
            <a:br>
              <a:rPr lang="fr-FR" sz="4400"/>
            </a:br>
            <a:br>
              <a:rPr lang="fr-FR" sz="2000"/>
            </a:br>
            <a:r>
              <a:rPr lang="fr-FR" sz="2000"/>
              <a:t>Tidjani CISSE </a:t>
            </a:r>
            <a:br>
              <a:rPr lang="fr-FR" sz="2000"/>
            </a:br>
            <a:r>
              <a:rPr lang="fr-FR" sz="2000"/>
              <a:t>Adam BOUSSIF</a:t>
            </a:r>
            <a:br>
              <a:rPr lang="fr-FR" sz="2000"/>
            </a:br>
            <a:r>
              <a:rPr lang="fr-FR" sz="2000"/>
              <a:t>29 mars 2024</a:t>
            </a:r>
            <a:br>
              <a:rPr lang="fr-FR" sz="4400"/>
            </a:br>
            <a:br>
              <a:rPr lang="fr-FR" sz="6000"/>
            </a:br>
            <a:r>
              <a:rPr lang="fr-FR" sz="6000"/>
              <a:t> </a:t>
            </a:r>
            <a:br>
              <a:rPr lang="fr-FR" sz="6000"/>
            </a:br>
            <a:br>
              <a:rPr lang="en-US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C0CAFC-31A8-EF75-9C39-99F133ED16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AF58B9-D812-B9B2-DAD8-E4407DC23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235200"/>
            <a:ext cx="10509504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Analyse topologique des données </a:t>
            </a:r>
            <a:br>
              <a:rPr lang="fr-FR" dirty="0"/>
            </a:br>
            <a:r>
              <a:rPr lang="fr-FR" dirty="0"/>
              <a:t>par</a:t>
            </a:r>
            <a:br>
              <a:rPr lang="fr-FR" dirty="0"/>
            </a:br>
            <a:r>
              <a:rPr lang="fr-FR" dirty="0"/>
              <a:t>Homologie Persistante :</a:t>
            </a:r>
          </a:p>
        </p:txBody>
      </p:sp>
    </p:spTree>
    <p:extLst>
      <p:ext uri="{BB962C8B-B14F-4D97-AF65-F5344CB8AC3E}">
        <p14:creationId xmlns:p14="http://schemas.microsoft.com/office/powerpoint/2010/main" val="127008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1">
            <a:extLst>
              <a:ext uri="{FF2B5EF4-FFF2-40B4-BE49-F238E27FC236}">
                <a16:creationId xmlns:a16="http://schemas.microsoft.com/office/drawing/2014/main" id="{D62287CB-14BF-43CE-9C9E-18D2AD8D7C32}"/>
              </a:ext>
            </a:extLst>
          </p:cNvPr>
          <p:cNvSpPr txBox="1">
            <a:spLocks/>
          </p:cNvSpPr>
          <p:nvPr/>
        </p:nvSpPr>
        <p:spPr>
          <a:xfrm>
            <a:off x="165516" y="458381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CAD916-58B4-2F45-60ED-1554575DB5BB}"/>
              </a:ext>
            </a:extLst>
          </p:cNvPr>
          <p:cNvSpPr txBox="1"/>
          <p:nvPr/>
        </p:nvSpPr>
        <p:spPr>
          <a:xfrm>
            <a:off x="166215" y="1343021"/>
            <a:ext cx="1150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Homologie Persistante : </a:t>
            </a:r>
            <a:r>
              <a:rPr lang="fr-FR" dirty="0"/>
              <a:t>Cette méthode est utilisée pour reconnaître et comparer</a:t>
            </a:r>
            <a:r>
              <a:rPr lang="fr-FR" b="1" dirty="0"/>
              <a:t> les formes dans les données. </a:t>
            </a:r>
          </a:p>
          <a:p>
            <a:pPr marL="285750" indent="-285750">
              <a:buFontTx/>
              <a:buChar char="-"/>
            </a:pPr>
            <a:r>
              <a:rPr lang="fr-FR" u="sng" dirty="0"/>
              <a:t>Approche :</a:t>
            </a:r>
            <a:r>
              <a:rPr lang="fr-FR" dirty="0"/>
              <a:t>  Analyser  </a:t>
            </a:r>
            <a:r>
              <a:rPr lang="fr-FR" b="1" dirty="0"/>
              <a:t>la naissance et la mort des caractéristiques topologiques </a:t>
            </a:r>
            <a:r>
              <a:rPr lang="fr-FR" dirty="0"/>
              <a:t>au fil des échelles.</a:t>
            </a:r>
          </a:p>
          <a:p>
            <a:pPr marL="285750" indent="-285750">
              <a:buFontTx/>
              <a:buChar char="-"/>
            </a:pPr>
            <a:r>
              <a:rPr lang="fr-FR" u="sng" dirty="0"/>
              <a:t>Représentation :</a:t>
            </a:r>
            <a:r>
              <a:rPr lang="fr-FR" dirty="0"/>
              <a:t>  </a:t>
            </a:r>
            <a:r>
              <a:rPr lang="fr-FR" b="1" dirty="0"/>
              <a:t>Les barcodes </a:t>
            </a:r>
            <a:r>
              <a:rPr lang="fr-FR" dirty="0"/>
              <a:t>traduisent </a:t>
            </a:r>
            <a:r>
              <a:rPr lang="fr-FR" b="1" dirty="0"/>
              <a:t>la persistance des caractéristiques </a:t>
            </a:r>
            <a:r>
              <a:rPr lang="fr-FR" dirty="0"/>
              <a:t>au fil des échelles.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65D4B-29FE-4CE0-1FC4-B7813F970DBD}"/>
              </a:ext>
            </a:extLst>
          </p:cNvPr>
          <p:cNvPicPr/>
          <p:nvPr/>
        </p:nvPicPr>
        <p:blipFill>
          <a:blip r:embed="rId2"/>
          <a:stretch/>
        </p:blipFill>
        <p:spPr>
          <a:xfrm rot="5400000">
            <a:off x="-262514" y="3485457"/>
            <a:ext cx="2423080" cy="1898052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0F0647-D729-25F1-DA00-9BF65C84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11274">
            <a:off x="2669191" y="2954162"/>
            <a:ext cx="2838498" cy="253611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6D5C0CC-4AA1-5A3C-762A-0B9C3064674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552332" y="2656647"/>
            <a:ext cx="3585502" cy="2711504"/>
          </a:xfrm>
          <a:prstGeom prst="rect">
            <a:avLst/>
          </a:prstGeom>
          <a:ln w="0">
            <a:noFill/>
          </a:ln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B448101-6EE5-6043-1C6A-F39E51DDF486}"/>
              </a:ext>
            </a:extLst>
          </p:cNvPr>
          <p:cNvSpPr txBox="1"/>
          <p:nvPr/>
        </p:nvSpPr>
        <p:spPr>
          <a:xfrm>
            <a:off x="10024097" y="2684575"/>
            <a:ext cx="178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Composantes</a:t>
            </a:r>
          </a:p>
          <a:p>
            <a:r>
              <a:rPr lang="fr-FR" dirty="0">
                <a:solidFill>
                  <a:srgbClr val="FF0000"/>
                </a:solidFill>
              </a:rPr>
              <a:t>connexes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B93688E-D3CB-382F-9455-341118DFEC4B}"/>
              </a:ext>
            </a:extLst>
          </p:cNvPr>
          <p:cNvSpPr txBox="1"/>
          <p:nvPr/>
        </p:nvSpPr>
        <p:spPr>
          <a:xfrm>
            <a:off x="9972416" y="4222219"/>
            <a:ext cx="178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8000"/>
              </a:solidFill>
            </a:endParaRPr>
          </a:p>
          <a:p>
            <a:r>
              <a:rPr lang="fr-FR" dirty="0">
                <a:solidFill>
                  <a:srgbClr val="0000FF"/>
                </a:solidFill>
              </a:rPr>
              <a:t>Cavités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B76483D-4B16-D0E7-2401-EA8738AACF83}"/>
              </a:ext>
            </a:extLst>
          </p:cNvPr>
          <p:cNvSpPr txBox="1"/>
          <p:nvPr/>
        </p:nvSpPr>
        <p:spPr>
          <a:xfrm>
            <a:off x="10030101" y="3689234"/>
            <a:ext cx="178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8000"/>
                </a:solidFill>
              </a:rPr>
              <a:t>Cycles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1E5B693-FCDF-97D6-CEEC-21FBFD6F3788}"/>
              </a:ext>
            </a:extLst>
          </p:cNvPr>
          <p:cNvSpPr txBox="1"/>
          <p:nvPr/>
        </p:nvSpPr>
        <p:spPr>
          <a:xfrm>
            <a:off x="7648158" y="5461357"/>
            <a:ext cx="116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Barcode</a:t>
            </a:r>
            <a:endParaRPr lang="en-US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959D433-48A7-D771-EC5D-8F5DEB8FE452}"/>
              </a:ext>
            </a:extLst>
          </p:cNvPr>
          <p:cNvCxnSpPr>
            <a:cxnSpLocks/>
          </p:cNvCxnSpPr>
          <p:nvPr/>
        </p:nvCxnSpPr>
        <p:spPr>
          <a:xfrm>
            <a:off x="2047198" y="4202219"/>
            <a:ext cx="734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6249D61-FBB0-248C-2B1A-E09BCBA54F51}"/>
              </a:ext>
            </a:extLst>
          </p:cNvPr>
          <p:cNvCxnSpPr>
            <a:cxnSpLocks/>
          </p:cNvCxnSpPr>
          <p:nvPr/>
        </p:nvCxnSpPr>
        <p:spPr>
          <a:xfrm>
            <a:off x="5557745" y="4222219"/>
            <a:ext cx="734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C8AF6B1-A0E6-4663-4B1A-65C6C0CC550E}"/>
              </a:ext>
            </a:extLst>
          </p:cNvPr>
          <p:cNvSpPr txBox="1"/>
          <p:nvPr/>
        </p:nvSpPr>
        <p:spPr>
          <a:xfrm>
            <a:off x="166216" y="5727144"/>
            <a:ext cx="22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3D</a:t>
            </a:r>
          </a:p>
          <a:p>
            <a:r>
              <a:rPr lang="fr-FR" dirty="0"/>
              <a:t>Protéine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96B625-6D13-4C68-0FD8-97520A37660A}"/>
              </a:ext>
            </a:extLst>
          </p:cNvPr>
          <p:cNvSpPr txBox="1"/>
          <p:nvPr/>
        </p:nvSpPr>
        <p:spPr>
          <a:xfrm>
            <a:off x="3262601" y="5601450"/>
            <a:ext cx="22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Nuage de points :</a:t>
            </a:r>
          </a:p>
          <a:p>
            <a:r>
              <a:rPr lang="fr-FR" dirty="0"/>
              <a:t>Coordonnées des Carbones alpha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03BCFFE-9B03-D7D1-D1D9-45EB3D838B15}"/>
              </a:ext>
            </a:extLst>
          </p:cNvPr>
          <p:cNvSpPr txBox="1"/>
          <p:nvPr/>
        </p:nvSpPr>
        <p:spPr>
          <a:xfrm>
            <a:off x="5400188" y="38190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Filtration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4CC8C02-D319-4828-9A97-69656D99ECA9}"/>
              </a:ext>
            </a:extLst>
          </p:cNvPr>
          <p:cNvSpPr txBox="1"/>
          <p:nvPr/>
        </p:nvSpPr>
        <p:spPr>
          <a:xfrm>
            <a:off x="10700216" y="5298198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Dimension 0</a:t>
            </a:r>
          </a:p>
          <a:p>
            <a:r>
              <a:rPr lang="fr-FR" dirty="0">
                <a:solidFill>
                  <a:srgbClr val="00B050"/>
                </a:solidFill>
              </a:rPr>
              <a:t>Dimension 1</a:t>
            </a:r>
          </a:p>
          <a:p>
            <a:r>
              <a:rPr lang="fr-FR" dirty="0">
                <a:solidFill>
                  <a:srgbClr val="0070C0"/>
                </a:solidFill>
              </a:rPr>
              <a:t>Dimension 2</a:t>
            </a:r>
          </a:p>
        </p:txBody>
      </p:sp>
    </p:spTree>
    <p:extLst>
      <p:ext uri="{BB962C8B-B14F-4D97-AF65-F5344CB8AC3E}">
        <p14:creationId xmlns:p14="http://schemas.microsoft.com/office/powerpoint/2010/main" val="392695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12D90524-54AD-B86C-46B3-F692F7ED1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6" y="2962438"/>
            <a:ext cx="9361973" cy="3587359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59281" y="872236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700" dirty="0"/>
              <a:t>Homologie persistante :</a:t>
            </a:r>
          </a:p>
          <a:p>
            <a:r>
              <a:rPr lang="fr-FR" sz="2700" dirty="0"/>
              <a:t>Filtration : Alpha et Rips </a:t>
            </a:r>
            <a:r>
              <a:rPr lang="fr-FR" sz="2700" dirty="0" err="1"/>
              <a:t>Complex</a:t>
            </a:r>
            <a:endParaRPr lang="fr-FR" sz="27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59FEAD-C5F5-3B0E-F1EB-DFB912796F2E}"/>
              </a:ext>
            </a:extLst>
          </p:cNvPr>
          <p:cNvSpPr txBox="1"/>
          <p:nvPr/>
        </p:nvSpPr>
        <p:spPr>
          <a:xfrm>
            <a:off x="259281" y="1593470"/>
            <a:ext cx="1167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Principe : </a:t>
            </a:r>
            <a:r>
              <a:rPr lang="fr-FR" dirty="0"/>
              <a:t>Construction progressive de simplexes à partir de données.</a:t>
            </a:r>
          </a:p>
          <a:p>
            <a:r>
              <a:rPr lang="fr-FR" u="sng" dirty="0"/>
              <a:t>Processus : </a:t>
            </a:r>
            <a:r>
              <a:rPr lang="fr-FR" b="1" dirty="0"/>
              <a:t>Augmentation graduelle d’un paramètre (r) pour capturer la structure topologique dans un barcode.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8365D-9D0F-1EC1-B596-FBF93228B6E8}"/>
              </a:ext>
            </a:extLst>
          </p:cNvPr>
          <p:cNvSpPr/>
          <p:nvPr/>
        </p:nvSpPr>
        <p:spPr>
          <a:xfrm>
            <a:off x="1581871" y="6176772"/>
            <a:ext cx="1088136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72F608-B7CE-2C8E-6536-B2069F4464CF}"/>
              </a:ext>
            </a:extLst>
          </p:cNvPr>
          <p:cNvSpPr/>
          <p:nvPr/>
        </p:nvSpPr>
        <p:spPr>
          <a:xfrm>
            <a:off x="4248912" y="6176772"/>
            <a:ext cx="576072" cy="173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901643-2EF0-044B-6D4B-412F2DA91564}"/>
              </a:ext>
            </a:extLst>
          </p:cNvPr>
          <p:cNvSpPr/>
          <p:nvPr/>
        </p:nvSpPr>
        <p:spPr>
          <a:xfrm>
            <a:off x="6269736" y="6263640"/>
            <a:ext cx="576072" cy="173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2921A-4405-A644-C012-38F821354C0A}"/>
              </a:ext>
            </a:extLst>
          </p:cNvPr>
          <p:cNvSpPr/>
          <p:nvPr/>
        </p:nvSpPr>
        <p:spPr>
          <a:xfrm>
            <a:off x="9332976" y="6350508"/>
            <a:ext cx="576072" cy="173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1D0AC4-D004-A1BA-9FDA-0C3366CA0449}"/>
              </a:ext>
            </a:extLst>
          </p:cNvPr>
          <p:cNvSpPr/>
          <p:nvPr/>
        </p:nvSpPr>
        <p:spPr>
          <a:xfrm>
            <a:off x="3938016" y="6217920"/>
            <a:ext cx="1088136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AD6503-1518-02A1-2763-495E5982E317}"/>
              </a:ext>
            </a:extLst>
          </p:cNvPr>
          <p:cNvSpPr/>
          <p:nvPr/>
        </p:nvSpPr>
        <p:spPr>
          <a:xfrm>
            <a:off x="5888695" y="6210792"/>
            <a:ext cx="1088136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780F9D-F6F8-9E0C-4C35-69996366AA22}"/>
              </a:ext>
            </a:extLst>
          </p:cNvPr>
          <p:cNvSpPr/>
          <p:nvPr/>
        </p:nvSpPr>
        <p:spPr>
          <a:xfrm>
            <a:off x="9043437" y="6350508"/>
            <a:ext cx="1088136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barcode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E8E16F3-BC36-A075-F27A-68C9BC37464E}"/>
              </a:ext>
            </a:extLst>
          </p:cNvPr>
          <p:cNvCxnSpPr>
            <a:cxnSpLocks/>
          </p:cNvCxnSpPr>
          <p:nvPr/>
        </p:nvCxnSpPr>
        <p:spPr>
          <a:xfrm>
            <a:off x="3657600" y="4096512"/>
            <a:ext cx="109728" cy="18928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9734709-7917-4886-3199-018259F0139B}"/>
              </a:ext>
            </a:extLst>
          </p:cNvPr>
          <p:cNvCxnSpPr>
            <a:cxnSpLocks/>
          </p:cNvCxnSpPr>
          <p:nvPr/>
        </p:nvCxnSpPr>
        <p:spPr>
          <a:xfrm>
            <a:off x="5989320" y="4453128"/>
            <a:ext cx="0" cy="106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99D5B97-4D02-26E8-15D9-3691F750CA1F}"/>
              </a:ext>
            </a:extLst>
          </p:cNvPr>
          <p:cNvCxnSpPr>
            <a:cxnSpLocks/>
          </p:cNvCxnSpPr>
          <p:nvPr/>
        </p:nvCxnSpPr>
        <p:spPr>
          <a:xfrm>
            <a:off x="9543288" y="4517136"/>
            <a:ext cx="0" cy="591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69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pic>
        <p:nvPicPr>
          <p:cNvPr id="7" name="Image 6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BCFF0EF-C56D-C950-7969-4B037A21A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62" y="1109387"/>
            <a:ext cx="3505707" cy="2796000"/>
          </a:xfrm>
          <a:prstGeom prst="rect">
            <a:avLst/>
          </a:prstGeom>
        </p:spPr>
      </p:pic>
      <p:pic>
        <p:nvPicPr>
          <p:cNvPr id="9" name="Image 8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C369D69-05DB-97FD-54F2-4CE8B581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79" y="1077658"/>
            <a:ext cx="3384798" cy="2827729"/>
          </a:xfrm>
          <a:prstGeom prst="rect">
            <a:avLst/>
          </a:prstGeom>
        </p:spPr>
      </p:pic>
      <p:pic>
        <p:nvPicPr>
          <p:cNvPr id="14" name="Image 1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DF506C6C-F9FE-E30C-0898-BF2EA794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2" y="3923463"/>
            <a:ext cx="3319926" cy="2796000"/>
          </a:xfrm>
          <a:prstGeom prst="rect">
            <a:avLst/>
          </a:prstGeom>
        </p:spPr>
      </p:pic>
      <p:pic>
        <p:nvPicPr>
          <p:cNvPr id="16" name="Image 15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5CF183CA-1A6E-A43F-FCBE-0E378579E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43" y="3840070"/>
            <a:ext cx="3384797" cy="28974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E15E102-F801-2C7E-D888-8423CD90BD36}"/>
              </a:ext>
            </a:extLst>
          </p:cNvPr>
          <p:cNvSpPr txBox="1"/>
          <p:nvPr/>
        </p:nvSpPr>
        <p:spPr>
          <a:xfrm>
            <a:off x="478649" y="5005181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Barcodes Alpha complexe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2B178CA-27C0-A8FE-B0F9-F4496D365870}"/>
              </a:ext>
            </a:extLst>
          </p:cNvPr>
          <p:cNvSpPr txBox="1"/>
          <p:nvPr/>
        </p:nvSpPr>
        <p:spPr>
          <a:xfrm>
            <a:off x="478649" y="2306856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Barcodes Rips complexe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7F37BB-84E6-D47A-60E1-B2579C0CA41C}"/>
              </a:ext>
            </a:extLst>
          </p:cNvPr>
          <p:cNvSpPr txBox="1"/>
          <p:nvPr/>
        </p:nvSpPr>
        <p:spPr>
          <a:xfrm>
            <a:off x="4070255" y="708325"/>
            <a:ext cx="174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Dimension 1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FF3125-9FCA-76FC-F024-D2FF78B9B835}"/>
              </a:ext>
            </a:extLst>
          </p:cNvPr>
          <p:cNvSpPr txBox="1"/>
          <p:nvPr/>
        </p:nvSpPr>
        <p:spPr>
          <a:xfrm>
            <a:off x="7550055" y="690250"/>
            <a:ext cx="174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Dimension 2 :</a:t>
            </a:r>
          </a:p>
        </p:txBody>
      </p:sp>
    </p:spTree>
    <p:extLst>
      <p:ext uri="{BB962C8B-B14F-4D97-AF65-F5344CB8AC3E}">
        <p14:creationId xmlns:p14="http://schemas.microsoft.com/office/powerpoint/2010/main" val="116603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D962E2-52ED-85B2-F174-F6CFF38DF90E}"/>
              </a:ext>
            </a:extLst>
          </p:cNvPr>
          <p:cNvSpPr txBox="1"/>
          <p:nvPr/>
        </p:nvSpPr>
        <p:spPr>
          <a:xfrm>
            <a:off x="225552" y="1298448"/>
            <a:ext cx="119664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Distance de Wasserstein :</a:t>
            </a:r>
            <a:r>
              <a:rPr lang="fr-FR" sz="2000" dirty="0"/>
              <a:t>  Comparer deux barcodes </a:t>
            </a:r>
            <a:r>
              <a:rPr lang="en-US" sz="2000" b="1" spc="-1" dirty="0">
                <a:latin typeface="Calibri"/>
                <a:ea typeface="CMSS9"/>
              </a:rPr>
              <a:t>B</a:t>
            </a:r>
            <a:r>
              <a:rPr lang="en-US" sz="2000" b="1" spc="-1" baseline="-25000" dirty="0">
                <a:latin typeface="Calibri"/>
                <a:ea typeface="CMSS9"/>
              </a:rPr>
              <a:t>1</a:t>
            </a:r>
            <a:r>
              <a:rPr lang="en-US" sz="2000" spc="-1" baseline="-25000" dirty="0">
                <a:latin typeface="Calibri"/>
                <a:ea typeface="CMSS9"/>
              </a:rPr>
              <a:t>  </a:t>
            </a:r>
            <a:r>
              <a:rPr lang="en-US" sz="2000" spc="-1" dirty="0">
                <a:latin typeface="Calibri"/>
                <a:ea typeface="CMSS9"/>
              </a:rPr>
              <a:t>et </a:t>
            </a:r>
            <a:r>
              <a:rPr lang="en-US" sz="2000" b="1" spc="-1" dirty="0">
                <a:latin typeface="Calibri"/>
                <a:ea typeface="CMSS9"/>
              </a:rPr>
              <a:t>B</a:t>
            </a:r>
            <a:r>
              <a:rPr lang="en-US" sz="2000" b="1" spc="-1" baseline="-25000" dirty="0">
                <a:latin typeface="Calibri"/>
                <a:ea typeface="CMSS9"/>
              </a:rPr>
              <a:t>2  </a:t>
            </a:r>
            <a:r>
              <a:rPr lang="en-US" sz="2000" spc="-1" dirty="0">
                <a:latin typeface="Calibri"/>
                <a:ea typeface="CMSS9"/>
              </a:rPr>
              <a:t>en calculant la distance entre eux.</a:t>
            </a:r>
          </a:p>
          <a:p>
            <a:r>
              <a:rPr lang="fr-FR" u="sng" dirty="0"/>
              <a:t>Objectif </a:t>
            </a:r>
            <a:r>
              <a:rPr lang="fr-FR" dirty="0"/>
              <a:t>: </a:t>
            </a:r>
            <a:r>
              <a:rPr lang="fr-FR" b="1" dirty="0"/>
              <a:t>Quantifier le travail pour transformer </a:t>
            </a:r>
            <a:r>
              <a:rPr lang="en-US" sz="1800" b="1" spc="-1" dirty="0">
                <a:latin typeface="Calibri"/>
                <a:ea typeface="CMSS9"/>
              </a:rPr>
              <a:t>B</a:t>
            </a:r>
            <a:r>
              <a:rPr lang="en-US" sz="1800" b="1" spc="-1" baseline="-25000" dirty="0">
                <a:latin typeface="Calibri"/>
                <a:ea typeface="CMSS9"/>
              </a:rPr>
              <a:t>1</a:t>
            </a:r>
            <a:r>
              <a:rPr lang="en-US" sz="1800" spc="-1" baseline="-25000" dirty="0">
                <a:latin typeface="Calibri"/>
                <a:ea typeface="CMSS9"/>
              </a:rPr>
              <a:t>  </a:t>
            </a:r>
            <a:r>
              <a:rPr lang="en-US" sz="1800" b="1" spc="-1" dirty="0">
                <a:latin typeface="Calibri"/>
                <a:ea typeface="CMSS9"/>
              </a:rPr>
              <a:t>en</a:t>
            </a:r>
            <a:r>
              <a:rPr lang="en-US" sz="1800" spc="-1" dirty="0">
                <a:latin typeface="Calibri"/>
                <a:ea typeface="CMSS9"/>
              </a:rPr>
              <a:t> </a:t>
            </a:r>
            <a:r>
              <a:rPr lang="en-US" sz="1800" b="1" spc="-1" dirty="0">
                <a:latin typeface="Calibri"/>
                <a:ea typeface="CMSS9"/>
              </a:rPr>
              <a:t>B</a:t>
            </a:r>
            <a:r>
              <a:rPr lang="en-US" sz="1800" b="1" spc="-1" baseline="-25000" dirty="0">
                <a:latin typeface="Calibri"/>
                <a:ea typeface="CMSS9"/>
              </a:rPr>
              <a:t>2</a:t>
            </a:r>
            <a:r>
              <a:rPr lang="fr-FR" dirty="0"/>
              <a:t> </a:t>
            </a:r>
            <a:r>
              <a:rPr lang="fr-FR" b="1" dirty="0"/>
              <a:t>où 0 équivaut à aucune différence.</a:t>
            </a:r>
          </a:p>
        </p:txBody>
      </p:sp>
      <p:pic>
        <p:nvPicPr>
          <p:cNvPr id="7" name="Image 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421E5C6-118F-91B5-640B-0849CE7E3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8" y="2473347"/>
            <a:ext cx="4523284" cy="3809453"/>
          </a:xfrm>
          <a:prstGeom prst="rect">
            <a:avLst/>
          </a:prstGeom>
        </p:spPr>
      </p:pic>
      <p:pic>
        <p:nvPicPr>
          <p:cNvPr id="9" name="Image 8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8F29E711-12A3-E01E-940E-FDFDB502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8" y="2473347"/>
            <a:ext cx="4837542" cy="387287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4B0CBC7-AC91-5DED-7D5C-4A2C61C40146}"/>
              </a:ext>
            </a:extLst>
          </p:cNvPr>
          <p:cNvCxnSpPr/>
          <p:nvPr/>
        </p:nvCxnSpPr>
        <p:spPr>
          <a:xfrm>
            <a:off x="5201920" y="4378073"/>
            <a:ext cx="1127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8B88B0C-521D-D6B3-E989-3F276B8D4C12}"/>
              </a:ext>
            </a:extLst>
          </p:cNvPr>
          <p:cNvSpPr txBox="1"/>
          <p:nvPr/>
        </p:nvSpPr>
        <p:spPr>
          <a:xfrm>
            <a:off x="2561818" y="6282800"/>
            <a:ext cx="46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1" dirty="0">
                <a:latin typeface="Calibri"/>
                <a:ea typeface="CMSS9"/>
              </a:rPr>
              <a:t>B</a:t>
            </a:r>
            <a:r>
              <a:rPr lang="en-US" sz="1800" b="1" spc="-1" baseline="-25000" dirty="0">
                <a:latin typeface="Calibri"/>
                <a:ea typeface="CMSS9"/>
              </a:rPr>
              <a:t>1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5B6CAB-1A9F-6C89-875E-7EA36F121E9E}"/>
              </a:ext>
            </a:extLst>
          </p:cNvPr>
          <p:cNvSpPr txBox="1"/>
          <p:nvPr/>
        </p:nvSpPr>
        <p:spPr>
          <a:xfrm>
            <a:off x="8682228" y="6339731"/>
            <a:ext cx="46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1" dirty="0">
                <a:latin typeface="Calibri"/>
                <a:ea typeface="CMSS9"/>
              </a:rPr>
              <a:t>B</a:t>
            </a:r>
            <a:r>
              <a:rPr lang="en-US" sz="1800" b="1" spc="-1" baseline="-25000" dirty="0">
                <a:latin typeface="Calibri"/>
                <a:ea typeface="CMSS9"/>
              </a:rPr>
              <a:t>2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5728A-40DF-05DF-C491-E6A73C56C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522" y="4000105"/>
            <a:ext cx="311166" cy="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0" y="173354"/>
            <a:ext cx="6125848" cy="79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Homologie persistante : en dimension 1</a:t>
            </a:r>
            <a:br>
              <a:rPr lang="fr-FR" sz="4000" dirty="0"/>
            </a:br>
            <a:endParaRPr lang="fr-FR" sz="2700" dirty="0"/>
          </a:p>
        </p:txBody>
      </p:sp>
      <p:pic>
        <p:nvPicPr>
          <p:cNvPr id="3" name="Image 2" descr="Une image contenant ligne, Tracé, diagramme, capture d’écran&#10;&#10;Description générée automatiquement">
            <a:extLst>
              <a:ext uri="{FF2B5EF4-FFF2-40B4-BE49-F238E27FC236}">
                <a16:creationId xmlns:a16="http://schemas.microsoft.com/office/drawing/2014/main" id="{0B17F4CA-22C6-DAFA-05C2-4905F784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24" y="684666"/>
            <a:ext cx="5683302" cy="29390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8EC6631-1436-5FB6-4A4D-420CCED97553}"/>
              </a:ext>
            </a:extLst>
          </p:cNvPr>
          <p:cNvSpPr txBox="1"/>
          <p:nvPr/>
        </p:nvSpPr>
        <p:spPr>
          <a:xfrm>
            <a:off x="0" y="1348163"/>
            <a:ext cx="46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Référence :</a:t>
            </a:r>
          </a:p>
          <a:p>
            <a:r>
              <a:rPr lang="fr-FR" dirty="0"/>
              <a:t>Alpha complexe</a:t>
            </a:r>
          </a:p>
        </p:txBody>
      </p:sp>
      <p:pic>
        <p:nvPicPr>
          <p:cNvPr id="12" name="Image 11" descr="Une image contenant Tracé, diagramme, ligne, texte&#10;&#10;Description générée automatiquement">
            <a:extLst>
              <a:ext uri="{FF2B5EF4-FFF2-40B4-BE49-F238E27FC236}">
                <a16:creationId xmlns:a16="http://schemas.microsoft.com/office/drawing/2014/main" id="{0B710214-6836-F340-6993-201E6CEA8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 r="67258"/>
          <a:stretch/>
        </p:blipFill>
        <p:spPr>
          <a:xfrm>
            <a:off x="7856875" y="3536263"/>
            <a:ext cx="3061524" cy="31188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082DD93-7EE6-D395-E9B9-1457A07F02BB}"/>
              </a:ext>
            </a:extLst>
          </p:cNvPr>
          <p:cNvSpPr txBox="1"/>
          <p:nvPr/>
        </p:nvSpPr>
        <p:spPr>
          <a:xfrm>
            <a:off x="0" y="4582246"/>
            <a:ext cx="489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Référence :</a:t>
            </a:r>
          </a:p>
          <a:p>
            <a:r>
              <a:rPr lang="fr-FR" dirty="0"/>
              <a:t>Rips complexe</a:t>
            </a:r>
          </a:p>
        </p:txBody>
      </p:sp>
      <p:pic>
        <p:nvPicPr>
          <p:cNvPr id="17" name="Image 16" descr="Une image contenant Tracé, diagramme, ligne, texte&#10;&#10;Description générée automatiquement">
            <a:extLst>
              <a:ext uri="{FF2B5EF4-FFF2-40B4-BE49-F238E27FC236}">
                <a16:creationId xmlns:a16="http://schemas.microsoft.com/office/drawing/2014/main" id="{5AE18702-B0EA-3FA9-EDE6-2B31B333F5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5"/>
          <a:stretch/>
        </p:blipFill>
        <p:spPr>
          <a:xfrm>
            <a:off x="4896689" y="3623733"/>
            <a:ext cx="3087012" cy="29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183218" y="0"/>
            <a:ext cx="6632448" cy="79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Homologie persistante : en dimension 2</a:t>
            </a:r>
            <a:endParaRPr lang="fr-FR" sz="27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C6631-1436-5FB6-4A4D-420CCED97553}"/>
              </a:ext>
            </a:extLst>
          </p:cNvPr>
          <p:cNvSpPr txBox="1"/>
          <p:nvPr/>
        </p:nvSpPr>
        <p:spPr>
          <a:xfrm>
            <a:off x="58938" y="1681720"/>
            <a:ext cx="455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Référence :</a:t>
            </a:r>
          </a:p>
          <a:p>
            <a:r>
              <a:rPr lang="fr-FR" dirty="0"/>
              <a:t>Alpha complexe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82DD93-7EE6-D395-E9B9-1457A07F02BB}"/>
              </a:ext>
            </a:extLst>
          </p:cNvPr>
          <p:cNvSpPr txBox="1"/>
          <p:nvPr/>
        </p:nvSpPr>
        <p:spPr>
          <a:xfrm>
            <a:off x="0" y="4373407"/>
            <a:ext cx="4824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Référence :</a:t>
            </a:r>
          </a:p>
          <a:p>
            <a:r>
              <a:rPr lang="fr-FR" dirty="0"/>
              <a:t>Rips complexe</a:t>
            </a:r>
          </a:p>
        </p:txBody>
      </p:sp>
      <p:pic>
        <p:nvPicPr>
          <p:cNvPr id="2" name="Image 1" descr="Une image contenant ligne, Tracé, diagramme, capture d’écran&#10;&#10;Description générée automatiquement">
            <a:extLst>
              <a:ext uri="{FF2B5EF4-FFF2-40B4-BE49-F238E27FC236}">
                <a16:creationId xmlns:a16="http://schemas.microsoft.com/office/drawing/2014/main" id="{61A0B4DC-4502-A50C-455D-C9C001206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3" y="571822"/>
            <a:ext cx="5542256" cy="28661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3AAB94-A937-C8A4-0CC2-AD97B6E0B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8" r="68176"/>
          <a:stretch/>
        </p:blipFill>
        <p:spPr>
          <a:xfrm>
            <a:off x="7969660" y="3619521"/>
            <a:ext cx="3249821" cy="3238479"/>
          </a:xfrm>
          <a:prstGeom prst="rect">
            <a:avLst/>
          </a:prstGeom>
        </p:spPr>
      </p:pic>
      <p:pic>
        <p:nvPicPr>
          <p:cNvPr id="9" name="Image 8" descr="Une image contenant diagramme, Tracé, texte, ligne&#10;&#10;Description générée automatiquement">
            <a:extLst>
              <a:ext uri="{FF2B5EF4-FFF2-40B4-BE49-F238E27FC236}">
                <a16:creationId xmlns:a16="http://schemas.microsoft.com/office/drawing/2014/main" id="{2FB8C5CE-63A6-4FC2-2702-13D72E22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6" b="7109"/>
          <a:stretch/>
        </p:blipFill>
        <p:spPr>
          <a:xfrm>
            <a:off x="5096933" y="3537202"/>
            <a:ext cx="2957395" cy="310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76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7115048" cy="79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Homologie persistante  en dimension 1</a:t>
            </a:r>
            <a:br>
              <a:rPr lang="fr-FR" sz="4000" dirty="0"/>
            </a:br>
            <a:endParaRPr lang="fr-FR" sz="2700" dirty="0"/>
          </a:p>
        </p:txBody>
      </p:sp>
      <p:pic>
        <p:nvPicPr>
          <p:cNvPr id="3" name="Image 2" descr="Une image contenant ligne, Tracé, diagramme, capture d’écran&#10;&#10;Description générée automatiquement">
            <a:extLst>
              <a:ext uri="{FF2B5EF4-FFF2-40B4-BE49-F238E27FC236}">
                <a16:creationId xmlns:a16="http://schemas.microsoft.com/office/drawing/2014/main" id="{0B17F4CA-22C6-DAFA-05C2-4905F784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640"/>
            <a:ext cx="5715361" cy="295564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8EC6631-1436-5FB6-4A4D-420CCED97553}"/>
              </a:ext>
            </a:extLst>
          </p:cNvPr>
          <p:cNvSpPr txBox="1"/>
          <p:nvPr/>
        </p:nvSpPr>
        <p:spPr>
          <a:xfrm>
            <a:off x="-27432" y="1346861"/>
            <a:ext cx="612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Référence :</a:t>
            </a:r>
          </a:p>
        </p:txBody>
      </p:sp>
      <p:pic>
        <p:nvPicPr>
          <p:cNvPr id="9" name="Image 8" descr="Une image contenant capture d’écran, texte, Tracé, diagramme&#10;&#10;Description générée automatiquement">
            <a:extLst>
              <a:ext uri="{FF2B5EF4-FFF2-40B4-BE49-F238E27FC236}">
                <a16:creationId xmlns:a16="http://schemas.microsoft.com/office/drawing/2014/main" id="{C405F2DB-B018-7807-5992-646496EC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61" y="1634307"/>
            <a:ext cx="6130022" cy="306722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8B4AF31-B419-9658-55A5-150B7E5AD115}"/>
              </a:ext>
            </a:extLst>
          </p:cNvPr>
          <p:cNvSpPr txBox="1"/>
          <p:nvPr/>
        </p:nvSpPr>
        <p:spPr>
          <a:xfrm>
            <a:off x="6125848" y="1358847"/>
            <a:ext cx="68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Homo sapiens :</a:t>
            </a:r>
          </a:p>
        </p:txBody>
      </p:sp>
      <p:pic>
        <p:nvPicPr>
          <p:cNvPr id="14" name="Image 13" descr="Une image contenant texte, nombre, Police, capture d’écran&#10;&#10;Description générée automatiquement">
            <a:extLst>
              <a:ext uri="{FF2B5EF4-FFF2-40B4-BE49-F238E27FC236}">
                <a16:creationId xmlns:a16="http://schemas.microsoft.com/office/drawing/2014/main" id="{6B80C1C5-72FE-8698-A132-423C4F03A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76" y="4826556"/>
            <a:ext cx="5943905" cy="183524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308DB88-09E4-F657-02F0-B3516FEF0957}"/>
              </a:ext>
            </a:extLst>
          </p:cNvPr>
          <p:cNvSpPr txBox="1"/>
          <p:nvPr/>
        </p:nvSpPr>
        <p:spPr>
          <a:xfrm>
            <a:off x="347472" y="5559512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Moyenne des médianes = 1.733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97A00ED-FE5C-D096-9F18-AB3270AB0F2C}"/>
              </a:ext>
            </a:extLst>
          </p:cNvPr>
          <p:cNvSpPr/>
          <p:nvPr/>
        </p:nvSpPr>
        <p:spPr>
          <a:xfrm>
            <a:off x="6958944" y="4607286"/>
            <a:ext cx="1115568" cy="20954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0FD46F5-326E-D6D6-582A-C183D226E628}"/>
              </a:ext>
            </a:extLst>
          </p:cNvPr>
          <p:cNvSpPr/>
          <p:nvPr/>
        </p:nvSpPr>
        <p:spPr>
          <a:xfrm>
            <a:off x="63738" y="5351858"/>
            <a:ext cx="3803904" cy="7846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D8BAE86-B4F8-422C-7746-3D2F55DD9431}"/>
              </a:ext>
            </a:extLst>
          </p:cNvPr>
          <p:cNvCxnSpPr/>
          <p:nvPr/>
        </p:nvCxnSpPr>
        <p:spPr>
          <a:xfrm>
            <a:off x="7260336" y="5287850"/>
            <a:ext cx="5394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1368047-FFA8-1307-16CA-5C83CF6723AC}"/>
              </a:ext>
            </a:extLst>
          </p:cNvPr>
          <p:cNvCxnSpPr/>
          <p:nvPr/>
        </p:nvCxnSpPr>
        <p:spPr>
          <a:xfrm>
            <a:off x="4916424" y="5287850"/>
            <a:ext cx="5394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1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1" y="329183"/>
            <a:ext cx="6894915" cy="885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Homologie persistante en dimension 2</a:t>
            </a:r>
            <a:endParaRPr lang="fr-FR" sz="27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EDDCEE-0098-CE76-26A0-242C6580D96C}"/>
              </a:ext>
            </a:extLst>
          </p:cNvPr>
          <p:cNvSpPr txBox="1"/>
          <p:nvPr/>
        </p:nvSpPr>
        <p:spPr>
          <a:xfrm>
            <a:off x="6229602" y="1243572"/>
            <a:ext cx="68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Homo sapiens :</a:t>
            </a:r>
          </a:p>
        </p:txBody>
      </p:sp>
      <p:pic>
        <p:nvPicPr>
          <p:cNvPr id="9" name="Image 8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FB48A187-8D00-B33C-E707-87E0D3C09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2" y="1641856"/>
            <a:ext cx="5962398" cy="2998582"/>
          </a:xfrm>
          <a:prstGeom prst="rect">
            <a:avLst/>
          </a:prstGeom>
        </p:spPr>
      </p:pic>
      <p:pic>
        <p:nvPicPr>
          <p:cNvPr id="13" name="Image 12" descr="Une image contenant lign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BAE19DBC-B561-CBFD-EFD4-10703203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1609166"/>
            <a:ext cx="6106160" cy="30312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5B8634E-02F2-CCAD-B932-36562019DC91}"/>
              </a:ext>
            </a:extLst>
          </p:cNvPr>
          <p:cNvSpPr txBox="1"/>
          <p:nvPr/>
        </p:nvSpPr>
        <p:spPr>
          <a:xfrm>
            <a:off x="225552" y="1278401"/>
            <a:ext cx="612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Référence (BCL2) contre Référence :</a:t>
            </a:r>
          </a:p>
        </p:txBody>
      </p:sp>
      <p:pic>
        <p:nvPicPr>
          <p:cNvPr id="16" name="Image 15" descr="Une image contenant texte, nombre, capture d’écran, Police&#10;&#10;Description générée automatiquement">
            <a:extLst>
              <a:ext uri="{FF2B5EF4-FFF2-40B4-BE49-F238E27FC236}">
                <a16:creationId xmlns:a16="http://schemas.microsoft.com/office/drawing/2014/main" id="{06CB8C27-39FE-907E-0117-5ED2C0499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21" y="4986949"/>
            <a:ext cx="5899453" cy="185429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3800608-B10D-1AE1-421E-819DA0542CF8}"/>
              </a:ext>
            </a:extLst>
          </p:cNvPr>
          <p:cNvSpPr txBox="1"/>
          <p:nvPr/>
        </p:nvSpPr>
        <p:spPr>
          <a:xfrm>
            <a:off x="1124712" y="5643380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Moyenne des médianes : 0.435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90256DC-0743-A89E-74A6-875ECFB21108}"/>
              </a:ext>
            </a:extLst>
          </p:cNvPr>
          <p:cNvSpPr/>
          <p:nvPr/>
        </p:nvSpPr>
        <p:spPr>
          <a:xfrm>
            <a:off x="6976555" y="4845066"/>
            <a:ext cx="1292984" cy="19659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6B510F4-4520-A011-D99F-CEEBEED08601}"/>
              </a:ext>
            </a:extLst>
          </p:cNvPr>
          <p:cNvSpPr/>
          <p:nvPr/>
        </p:nvSpPr>
        <p:spPr>
          <a:xfrm>
            <a:off x="913664" y="5370846"/>
            <a:ext cx="3667480" cy="914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18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2272FD-AB62-CD1E-E815-A45AEACCCB01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0C8BEE8-44B6-3186-BCD6-F6D55DAA5567}"/>
              </a:ext>
            </a:extLst>
          </p:cNvPr>
          <p:cNvSpPr txBox="1"/>
          <p:nvPr/>
        </p:nvSpPr>
        <p:spPr>
          <a:xfrm>
            <a:off x="336804" y="5577841"/>
            <a:ext cx="1151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 triés par ordre croissant de distances pour chaque paire Référence protéine-Target protéine.</a:t>
            </a:r>
          </a:p>
          <a:p>
            <a:r>
              <a:rPr lang="fr-FR" dirty="0"/>
              <a:t>Soit les potentielles BCL2 dans le cadre de notre étude.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CCB3208-4173-F50F-B12D-0DC2A6762606}"/>
              </a:ext>
            </a:extLst>
          </p:cNvPr>
          <p:cNvSpPr txBox="1"/>
          <p:nvPr/>
        </p:nvSpPr>
        <p:spPr>
          <a:xfrm>
            <a:off x="225552" y="921037"/>
            <a:ext cx="938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Exploration des résultats à partir des distances </a:t>
            </a:r>
            <a:r>
              <a:rPr lang="fr-FR" u="sng" dirty="0"/>
              <a:t>Référence contre All </a:t>
            </a:r>
            <a:r>
              <a:rPr lang="fr-FR" dirty="0"/>
              <a:t>en Dimension 1 :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4BDD8C9-EB26-EAC2-10AF-5243F004A48F}"/>
              </a:ext>
            </a:extLst>
          </p:cNvPr>
          <p:cNvSpPr txBox="1"/>
          <p:nvPr/>
        </p:nvSpPr>
        <p:spPr>
          <a:xfrm>
            <a:off x="-1" y="3428999"/>
            <a:ext cx="29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Protéines BCL2 candidats :</a:t>
            </a:r>
          </a:p>
          <a:p>
            <a:r>
              <a:rPr lang="fr-FR" dirty="0"/>
              <a:t>7Y8D et 8GYN</a:t>
            </a:r>
          </a:p>
        </p:txBody>
      </p:sp>
      <p:pic>
        <p:nvPicPr>
          <p:cNvPr id="3" name="Image 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F7B07EE6-708F-323F-D46E-B9951AADA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3"/>
          <a:stretch/>
        </p:blipFill>
        <p:spPr>
          <a:xfrm>
            <a:off x="2984393" y="1529899"/>
            <a:ext cx="8209877" cy="3755334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57B40713-3676-917F-2F8A-D0A0EA7886FF}"/>
              </a:ext>
            </a:extLst>
          </p:cNvPr>
          <p:cNvSpPr/>
          <p:nvPr/>
        </p:nvSpPr>
        <p:spPr>
          <a:xfrm>
            <a:off x="5619620" y="1822506"/>
            <a:ext cx="1220091" cy="3755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9621693-8050-94CB-C665-49B9B53C2EF0}"/>
              </a:ext>
            </a:extLst>
          </p:cNvPr>
          <p:cNvCxnSpPr>
            <a:cxnSpLocks/>
            <a:stCxn id="4" idx="2"/>
            <a:endCxn id="36" idx="3"/>
          </p:cNvCxnSpPr>
          <p:nvPr/>
        </p:nvCxnSpPr>
        <p:spPr>
          <a:xfrm flipH="1">
            <a:off x="2984392" y="3700173"/>
            <a:ext cx="2635228" cy="51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2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AF89D80-4972-7B46-88B5-51570D71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35223-F816-D363-A748-FAFBA363D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32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0A3125-E4F9-8582-4A52-561B93DB9359}"/>
              </a:ext>
            </a:extLst>
          </p:cNvPr>
          <p:cNvSpPr txBox="1"/>
          <p:nvPr/>
        </p:nvSpPr>
        <p:spPr>
          <a:xfrm>
            <a:off x="583692" y="2170907"/>
            <a:ext cx="1069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partir de notre pipeline, nous pouvons détecter des BCL2 candidats, et nous proposons une exploration des résultats par une approche structurale et une fonctionnelle.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DA867C-2EFE-01DC-7139-C6D767658BFC}"/>
              </a:ext>
            </a:extLst>
          </p:cNvPr>
          <p:cNvSpPr txBox="1"/>
          <p:nvPr/>
        </p:nvSpPr>
        <p:spPr>
          <a:xfrm>
            <a:off x="583692" y="1709242"/>
            <a:ext cx="364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E12B7B-EEDC-78C4-403C-EC87C66ADA8F}"/>
              </a:ext>
            </a:extLst>
          </p:cNvPr>
          <p:cNvSpPr txBox="1"/>
          <p:nvPr/>
        </p:nvSpPr>
        <p:spPr>
          <a:xfrm>
            <a:off x="583692" y="4086928"/>
            <a:ext cx="1069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Collecter plus de données et d’insights sur la persistance des caractéristiques topologiques des protéines BCL2 et des fonctions biologiques qui leurs sont associées.</a:t>
            </a:r>
          </a:p>
          <a:p>
            <a:r>
              <a:rPr lang="fr-FR" dirty="0"/>
              <a:t>Préparation d’un </a:t>
            </a:r>
            <a:r>
              <a:rPr lang="fr-FR" dirty="0" err="1"/>
              <a:t>dataset</a:t>
            </a:r>
            <a:r>
              <a:rPr lang="fr-FR" dirty="0"/>
              <a:t> d’entrainement avec un label BCL2 et non-BCL2 (label BCL2 pour les BCL2-like) à chaque protéine et son barcode pour l’apprentissage supervisé d’un modèle (e.g.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r>
              <a:rPr lang="fr-FR" dirty="0"/>
              <a:t>) qui serait capable de détecter les protéines BCL2 et leurs homologues.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9745C6-6DEE-B02C-EA67-56728A524C0F}"/>
              </a:ext>
            </a:extLst>
          </p:cNvPr>
          <p:cNvSpPr txBox="1"/>
          <p:nvPr/>
        </p:nvSpPr>
        <p:spPr>
          <a:xfrm>
            <a:off x="583692" y="3264156"/>
            <a:ext cx="364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Poursuite  :</a:t>
            </a:r>
          </a:p>
        </p:txBody>
      </p:sp>
    </p:spTree>
    <p:extLst>
      <p:ext uri="{BB962C8B-B14F-4D97-AF65-F5344CB8AC3E}">
        <p14:creationId xmlns:p14="http://schemas.microsoft.com/office/powerpoint/2010/main" val="33785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F2CF01-3F9E-A75C-ED43-26DEC5E9ADD6}"/>
              </a:ext>
            </a:extLst>
          </p:cNvPr>
          <p:cNvSpPr txBox="1"/>
          <p:nvPr/>
        </p:nvSpPr>
        <p:spPr>
          <a:xfrm>
            <a:off x="225552" y="950698"/>
            <a:ext cx="938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Exploration des résultats à partir de la liste des distances Référence contre All :</a:t>
            </a:r>
          </a:p>
          <a:p>
            <a:endParaRPr lang="fr-FR" dirty="0"/>
          </a:p>
          <a:p>
            <a:r>
              <a:rPr lang="fr-FR" dirty="0"/>
              <a:t>PDB et </a:t>
            </a:r>
            <a:r>
              <a:rPr lang="fr-FR" dirty="0" err="1"/>
              <a:t>Uniprot</a:t>
            </a:r>
            <a:r>
              <a:rPr lang="fr-FR" dirty="0"/>
              <a:t> (GO termes) :</a:t>
            </a:r>
          </a:p>
        </p:txBody>
      </p:sp>
      <p:pic>
        <p:nvPicPr>
          <p:cNvPr id="4" name="Image 3" descr="Une image contenant texte, capture d’écran, Page web, Site web&#10;&#10;Description générée automatiquement">
            <a:extLst>
              <a:ext uri="{FF2B5EF4-FFF2-40B4-BE49-F238E27FC236}">
                <a16:creationId xmlns:a16="http://schemas.microsoft.com/office/drawing/2014/main" id="{78BF0031-9C4A-44B0-5CFF-B4AB06C34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4" b="1008"/>
          <a:stretch/>
        </p:blipFill>
        <p:spPr>
          <a:xfrm>
            <a:off x="62992" y="1888570"/>
            <a:ext cx="6033008" cy="2388790"/>
          </a:xfrm>
          <a:prstGeom prst="rect">
            <a:avLst/>
          </a:prstGeom>
        </p:spPr>
      </p:pic>
      <p:pic>
        <p:nvPicPr>
          <p:cNvPr id="8" name="Image 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9DDEB9F-CB19-D7D1-8267-A7DD65D82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31"/>
            <a:ext cx="6439231" cy="2063856"/>
          </a:xfrm>
          <a:prstGeom prst="rect">
            <a:avLst/>
          </a:prstGeom>
        </p:spPr>
      </p:pic>
      <p:pic>
        <p:nvPicPr>
          <p:cNvPr id="12" name="Image 11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38E548F7-A1C5-5E3B-DCF8-249FB66B3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35" y="5343540"/>
            <a:ext cx="4680889" cy="856124"/>
          </a:xfrm>
          <a:prstGeom prst="rect">
            <a:avLst/>
          </a:prstGeom>
        </p:spPr>
      </p:pic>
      <p:pic>
        <p:nvPicPr>
          <p:cNvPr id="18" name="Image 17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F11B04D0-29D8-3990-9DED-21D352AB6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80" y="1672235"/>
            <a:ext cx="3794915" cy="282146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F85D4679-8FE8-CAF3-4963-122EF71A1708}"/>
              </a:ext>
            </a:extLst>
          </p:cNvPr>
          <p:cNvSpPr/>
          <p:nvPr/>
        </p:nvSpPr>
        <p:spPr>
          <a:xfrm>
            <a:off x="7982712" y="4078224"/>
            <a:ext cx="722376" cy="5418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EFCB01C-E320-54A4-5FDE-2699DC5969A1}"/>
              </a:ext>
            </a:extLst>
          </p:cNvPr>
          <p:cNvSpPr/>
          <p:nvPr/>
        </p:nvSpPr>
        <p:spPr>
          <a:xfrm>
            <a:off x="8705088" y="5769880"/>
            <a:ext cx="1697736" cy="5029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66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F2CF01-3F9E-A75C-ED43-26DEC5E9ADD6}"/>
              </a:ext>
            </a:extLst>
          </p:cNvPr>
          <p:cNvSpPr txBox="1"/>
          <p:nvPr/>
        </p:nvSpPr>
        <p:spPr>
          <a:xfrm>
            <a:off x="225552" y="1086189"/>
            <a:ext cx="1044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Etude des structures 3D : </a:t>
            </a:r>
          </a:p>
          <a:p>
            <a:r>
              <a:rPr lang="fr-FR" dirty="0"/>
              <a:t>Calcul de RMSD entre BCL2 candidats et la prédiction Alphafold2 (non filtrée) :</a:t>
            </a:r>
          </a:p>
        </p:txBody>
      </p:sp>
      <p:pic>
        <p:nvPicPr>
          <p:cNvPr id="14" name="Image 13" descr="Une image contenant fleur, Bleu Majorelle, ciel&#10;&#10;Description générée automatiquement">
            <a:extLst>
              <a:ext uri="{FF2B5EF4-FFF2-40B4-BE49-F238E27FC236}">
                <a16:creationId xmlns:a16="http://schemas.microsoft.com/office/drawing/2014/main" id="{830DF135-C5B5-0A97-BACD-29984D40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1" y="1706010"/>
            <a:ext cx="4104326" cy="32367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8612572-0726-0D62-488B-9E9B794CED9B}"/>
              </a:ext>
            </a:extLst>
          </p:cNvPr>
          <p:cNvSpPr txBox="1"/>
          <p:nvPr/>
        </p:nvSpPr>
        <p:spPr>
          <a:xfrm>
            <a:off x="7368229" y="5065869"/>
            <a:ext cx="4705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8GYN-Stylophora_pistillata_CTRL_6 :</a:t>
            </a:r>
          </a:p>
          <a:p>
            <a:r>
              <a:rPr lang="fr-FR" dirty="0"/>
              <a:t>RMSD : 8.7858 Angstrom</a:t>
            </a:r>
          </a:p>
          <a:p>
            <a:endParaRPr lang="fr-FR" dirty="0"/>
          </a:p>
          <a:p>
            <a:r>
              <a:rPr lang="fr-FR" dirty="0" err="1"/>
              <a:t>Ref</a:t>
            </a:r>
            <a:r>
              <a:rPr lang="fr-FR" dirty="0"/>
              <a:t> : 202 Ca – 36 Ca : 81.5% - 87.6% </a:t>
            </a:r>
            <a:r>
              <a:rPr lang="fr-FR" dirty="0" err="1"/>
              <a:t>pLDDT</a:t>
            </a:r>
            <a:endParaRPr lang="fr-FR" dirty="0"/>
          </a:p>
        </p:txBody>
      </p:sp>
      <p:pic>
        <p:nvPicPr>
          <p:cNvPr id="5" name="Image 4" descr="Une image contenant texte, capture d’écran, Bleu Majorelle&#10;&#10;Description générée automatiquement">
            <a:extLst>
              <a:ext uri="{FF2B5EF4-FFF2-40B4-BE49-F238E27FC236}">
                <a16:creationId xmlns:a16="http://schemas.microsoft.com/office/drawing/2014/main" id="{0BC977DA-6E7B-F6E2-FD71-D260DCD3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9" r="44113"/>
          <a:stretch/>
        </p:blipFill>
        <p:spPr>
          <a:xfrm rot="5400000">
            <a:off x="7884311" y="1196047"/>
            <a:ext cx="3306824" cy="41865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631648D-4423-BC51-8DB9-84B4919E3C5C}"/>
              </a:ext>
            </a:extLst>
          </p:cNvPr>
          <p:cNvSpPr txBox="1"/>
          <p:nvPr/>
        </p:nvSpPr>
        <p:spPr>
          <a:xfrm>
            <a:off x="488841" y="5125481"/>
            <a:ext cx="4980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7Y8D-Homo_sapiens_CTRL_3 :</a:t>
            </a:r>
          </a:p>
          <a:p>
            <a:r>
              <a:rPr lang="fr-FR" dirty="0"/>
              <a:t>RMSD : 4.626 Angstrom</a:t>
            </a:r>
          </a:p>
          <a:p>
            <a:endParaRPr lang="fr-FR" dirty="0"/>
          </a:p>
          <a:p>
            <a:r>
              <a:rPr lang="fr-FR" dirty="0" err="1"/>
              <a:t>Ref</a:t>
            </a:r>
            <a:r>
              <a:rPr lang="fr-FR" dirty="0"/>
              <a:t> :233 Ca – 92 Ca : 73.3% - 89.9% </a:t>
            </a:r>
            <a:r>
              <a:rPr lang="fr-FR" dirty="0" err="1"/>
              <a:t>pLDDT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934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67F77A-61ED-8508-67A7-91BF6FA02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8B4018-BFAB-5D34-CC85-D442F5D8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56" y="1416493"/>
            <a:ext cx="9547686" cy="476047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DEC246-F755-2104-7A60-F8341A833372}"/>
              </a:ext>
            </a:extLst>
          </p:cNvPr>
          <p:cNvSpPr txBox="1"/>
          <p:nvPr/>
        </p:nvSpPr>
        <p:spPr>
          <a:xfrm>
            <a:off x="2188633" y="595868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Homologie Persistante :</a:t>
            </a:r>
          </a:p>
        </p:txBody>
      </p:sp>
    </p:spTree>
    <p:extLst>
      <p:ext uri="{BB962C8B-B14F-4D97-AF65-F5344CB8AC3E}">
        <p14:creationId xmlns:p14="http://schemas.microsoft.com/office/powerpoint/2010/main" val="33206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4406DB21-E28B-0B75-5034-F6B7A20331F7}"/>
              </a:ext>
            </a:extLst>
          </p:cNvPr>
          <p:cNvSpPr txBox="1">
            <a:spLocks/>
          </p:cNvSpPr>
          <p:nvPr/>
        </p:nvSpPr>
        <p:spPr>
          <a:xfrm>
            <a:off x="225552" y="329183"/>
            <a:ext cx="4831080" cy="74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Analyse topologique :</a:t>
            </a:r>
            <a:br>
              <a:rPr lang="fr-FR" sz="4000" dirty="0"/>
            </a:br>
            <a:r>
              <a:rPr lang="fr-FR" sz="2700" dirty="0"/>
              <a:t>Homologie persistante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D962E2-52ED-85B2-F174-F6CFF38DF90E}"/>
              </a:ext>
            </a:extLst>
          </p:cNvPr>
          <p:cNvSpPr txBox="1"/>
          <p:nvPr/>
        </p:nvSpPr>
        <p:spPr>
          <a:xfrm>
            <a:off x="225552" y="1298448"/>
            <a:ext cx="119664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Distance de Wasserstein :</a:t>
            </a:r>
            <a:r>
              <a:rPr lang="fr-FR" sz="2000" dirty="0"/>
              <a:t>  Comparer deux barcodes </a:t>
            </a:r>
            <a:r>
              <a:rPr lang="en-US" sz="2000" b="1" spc="-1" dirty="0">
                <a:latin typeface="Calibri"/>
                <a:ea typeface="CMSS9"/>
              </a:rPr>
              <a:t>B</a:t>
            </a:r>
            <a:r>
              <a:rPr lang="en-US" sz="2000" b="1" spc="-1" baseline="-25000" dirty="0">
                <a:latin typeface="Calibri"/>
                <a:ea typeface="CMSS9"/>
              </a:rPr>
              <a:t>1</a:t>
            </a:r>
            <a:r>
              <a:rPr lang="en-US" sz="2000" spc="-1" baseline="-25000" dirty="0">
                <a:latin typeface="Calibri"/>
                <a:ea typeface="CMSS9"/>
              </a:rPr>
              <a:t>  </a:t>
            </a:r>
            <a:r>
              <a:rPr lang="en-US" sz="2000" spc="-1" dirty="0">
                <a:latin typeface="Calibri"/>
                <a:ea typeface="CMSS9"/>
              </a:rPr>
              <a:t>et </a:t>
            </a:r>
            <a:r>
              <a:rPr lang="en-US" sz="2000" b="1" spc="-1" dirty="0">
                <a:latin typeface="Calibri"/>
                <a:ea typeface="CMSS9"/>
              </a:rPr>
              <a:t>B</a:t>
            </a:r>
            <a:r>
              <a:rPr lang="en-US" sz="2000" b="1" spc="-1" baseline="-25000" dirty="0">
                <a:latin typeface="Calibri"/>
                <a:ea typeface="CMSS9"/>
              </a:rPr>
              <a:t>2  </a:t>
            </a:r>
            <a:r>
              <a:rPr lang="en-US" sz="2000" spc="-1" dirty="0">
                <a:latin typeface="Calibri"/>
                <a:ea typeface="CMSS9"/>
              </a:rPr>
              <a:t>en calculant la distance entre eux.</a:t>
            </a:r>
          </a:p>
          <a:p>
            <a:r>
              <a:rPr lang="fr-FR" u="sng" dirty="0"/>
              <a:t>Objectif </a:t>
            </a:r>
            <a:r>
              <a:rPr lang="fr-FR" dirty="0"/>
              <a:t>: Trouver le meilleur M</a:t>
            </a:r>
          </a:p>
        </p:txBody>
      </p:sp>
      <p:pic>
        <p:nvPicPr>
          <p:cNvPr id="5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3232FB0-AE38-5937-D4C7-40169367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17" y="1964592"/>
            <a:ext cx="10047762" cy="1611158"/>
          </a:xfrm>
          <a:prstGeom prst="rect">
            <a:avLst/>
          </a:prstGeom>
        </p:spPr>
      </p:pic>
      <p:sp>
        <p:nvSpPr>
          <p:cNvPr id="6" name="Freeform: Shape 4">
            <a:extLst>
              <a:ext uri="{FF2B5EF4-FFF2-40B4-BE49-F238E27FC236}">
                <a16:creationId xmlns:a16="http://schemas.microsoft.com/office/drawing/2014/main" id="{C81B7849-59CE-8758-8390-E2C3D8073671}"/>
              </a:ext>
            </a:extLst>
          </p:cNvPr>
          <p:cNvSpPr/>
          <p:nvPr/>
        </p:nvSpPr>
        <p:spPr>
          <a:xfrm>
            <a:off x="3774984" y="2136041"/>
            <a:ext cx="4847603" cy="300917"/>
          </a:xfrm>
          <a:custGeom>
            <a:avLst/>
            <a:gdLst>
              <a:gd name="connsiteX0" fmla="*/ 0 w 2838893"/>
              <a:gd name="connsiteY0" fmla="*/ 1010588 h 1010588"/>
              <a:gd name="connsiteX1" fmla="*/ 1594884 w 2838893"/>
              <a:gd name="connsiteY1" fmla="*/ 495 h 1010588"/>
              <a:gd name="connsiteX2" fmla="*/ 2838893 w 2838893"/>
              <a:gd name="connsiteY2" fmla="*/ 904262 h 101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893" h="1010588">
                <a:moveTo>
                  <a:pt x="0" y="1010588"/>
                </a:moveTo>
                <a:cubicBezTo>
                  <a:pt x="560867" y="514402"/>
                  <a:pt x="1121735" y="18216"/>
                  <a:pt x="1594884" y="495"/>
                </a:cubicBezTo>
                <a:cubicBezTo>
                  <a:pt x="2068033" y="-17226"/>
                  <a:pt x="2453463" y="443518"/>
                  <a:pt x="2838893" y="90426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A6DFAFFF-78D9-CDAF-3F76-5C4058CA208B}"/>
              </a:ext>
            </a:extLst>
          </p:cNvPr>
          <p:cNvSpPr/>
          <p:nvPr/>
        </p:nvSpPr>
        <p:spPr>
          <a:xfrm>
            <a:off x="5519146" y="2573014"/>
            <a:ext cx="5081514" cy="447403"/>
          </a:xfrm>
          <a:custGeom>
            <a:avLst/>
            <a:gdLst>
              <a:gd name="connsiteX0" fmla="*/ 0 w 2838893"/>
              <a:gd name="connsiteY0" fmla="*/ 1010588 h 1010588"/>
              <a:gd name="connsiteX1" fmla="*/ 1594884 w 2838893"/>
              <a:gd name="connsiteY1" fmla="*/ 495 h 1010588"/>
              <a:gd name="connsiteX2" fmla="*/ 2838893 w 2838893"/>
              <a:gd name="connsiteY2" fmla="*/ 904262 h 101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893" h="1010588">
                <a:moveTo>
                  <a:pt x="0" y="1010588"/>
                </a:moveTo>
                <a:cubicBezTo>
                  <a:pt x="560867" y="514402"/>
                  <a:pt x="1121735" y="18216"/>
                  <a:pt x="1594884" y="495"/>
                </a:cubicBezTo>
                <a:cubicBezTo>
                  <a:pt x="2068033" y="-17226"/>
                  <a:pt x="2453463" y="443518"/>
                  <a:pt x="2838893" y="90426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F56D7C9-B89A-F031-31F7-E525325C99CA}"/>
              </a:ext>
            </a:extLst>
          </p:cNvPr>
          <p:cNvSpPr txBox="1"/>
          <p:nvPr/>
        </p:nvSpPr>
        <p:spPr>
          <a:xfrm>
            <a:off x="7205328" y="3504183"/>
            <a:ext cx="524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1         2         3         4          5        6         7  </a:t>
            </a:r>
            <a:endParaRPr 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CD0433-E23D-488A-04BE-582A9D049A70}"/>
              </a:ext>
            </a:extLst>
          </p:cNvPr>
          <p:cNvSpPr txBox="1"/>
          <p:nvPr/>
        </p:nvSpPr>
        <p:spPr>
          <a:xfrm>
            <a:off x="1928034" y="3527139"/>
            <a:ext cx="524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1         2         3         4          5        6         7  </a:t>
            </a:r>
            <a:endParaRPr lang="en-US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48483246-25DD-977B-0E13-4E650450CE11}"/>
              </a:ext>
            </a:extLst>
          </p:cNvPr>
          <p:cNvSpPr txBox="1"/>
          <p:nvPr/>
        </p:nvSpPr>
        <p:spPr>
          <a:xfrm>
            <a:off x="2281117" y="2090147"/>
            <a:ext cx="125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401EC9"/>
                </a:solidFill>
              </a:rPr>
              <a:t>a</a:t>
            </a:r>
            <a:r>
              <a:rPr lang="fr-FR" sz="2800" b="1" baseline="-25000" dirty="0">
                <a:solidFill>
                  <a:srgbClr val="401EC9"/>
                </a:solidFill>
              </a:rPr>
              <a:t>1</a:t>
            </a:r>
            <a:endParaRPr lang="en-US" sz="2800" b="1" dirty="0">
              <a:solidFill>
                <a:srgbClr val="401EC9"/>
              </a:solidFill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0EF6ABF4-A493-C809-C360-2F16B1B679CF}"/>
              </a:ext>
            </a:extLst>
          </p:cNvPr>
          <p:cNvSpPr txBox="1"/>
          <p:nvPr/>
        </p:nvSpPr>
        <p:spPr>
          <a:xfrm>
            <a:off x="5077505" y="2682071"/>
            <a:ext cx="125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401EC9"/>
                </a:solidFill>
              </a:rPr>
              <a:t>a</a:t>
            </a:r>
            <a:r>
              <a:rPr lang="fr-FR" sz="2800" b="1" baseline="-25000" dirty="0">
                <a:solidFill>
                  <a:srgbClr val="401EC9"/>
                </a:solidFill>
              </a:rPr>
              <a:t>2</a:t>
            </a:r>
            <a:endParaRPr lang="en-US" sz="2800" b="1" dirty="0">
              <a:solidFill>
                <a:srgbClr val="401EC9"/>
              </a:solidFill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28B8FCF-CD24-D309-0FDE-3AD3C1B5EB91}"/>
              </a:ext>
            </a:extLst>
          </p:cNvPr>
          <p:cNvSpPr txBox="1"/>
          <p:nvPr/>
        </p:nvSpPr>
        <p:spPr>
          <a:xfrm>
            <a:off x="10426529" y="2455721"/>
            <a:ext cx="125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401EC9"/>
                </a:solidFill>
              </a:rPr>
              <a:t>M(a</a:t>
            </a:r>
            <a:r>
              <a:rPr lang="fr-FR" sz="2800" b="1" baseline="-25000" dirty="0">
                <a:solidFill>
                  <a:srgbClr val="401EC9"/>
                </a:solidFill>
              </a:rPr>
              <a:t>2</a:t>
            </a:r>
            <a:r>
              <a:rPr lang="fr-FR" sz="2800" b="1" dirty="0">
                <a:solidFill>
                  <a:srgbClr val="401EC9"/>
                </a:solidFill>
              </a:rPr>
              <a:t>)</a:t>
            </a:r>
            <a:endParaRPr lang="en-US" sz="2800" b="1" dirty="0">
              <a:solidFill>
                <a:srgbClr val="401EC9"/>
              </a:solidFill>
            </a:endParaRPr>
          </a:p>
        </p:txBody>
      </p:sp>
      <p:sp>
        <p:nvSpPr>
          <p:cNvPr id="17" name="TextBox 35">
            <a:extLst>
              <a:ext uri="{FF2B5EF4-FFF2-40B4-BE49-F238E27FC236}">
                <a16:creationId xmlns:a16="http://schemas.microsoft.com/office/drawing/2014/main" id="{31FB4B99-AF82-02C1-4BFF-820AE976CEAA}"/>
              </a:ext>
            </a:extLst>
          </p:cNvPr>
          <p:cNvSpPr txBox="1"/>
          <p:nvPr/>
        </p:nvSpPr>
        <p:spPr>
          <a:xfrm>
            <a:off x="7923025" y="6373358"/>
            <a:ext cx="190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1919"/>
                </a:solidFill>
              </a:rPr>
              <a:t>x+y+0+z</a:t>
            </a:r>
            <a:endParaRPr lang="en-US" sz="2800" dirty="0">
              <a:solidFill>
                <a:srgbClr val="FF1919"/>
              </a:solidFill>
            </a:endParaRPr>
          </a:p>
        </p:txBody>
      </p:sp>
      <p:pic>
        <p:nvPicPr>
          <p:cNvPr id="18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EC0DDD43-8404-0366-EF52-66A43738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15" y="4248118"/>
            <a:ext cx="5272228" cy="1892180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AA32B82C-E3E4-8715-CDF9-C5F8A6313CA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58037" y="4696390"/>
            <a:ext cx="4338742" cy="1846265"/>
          </a:xfrm>
          <a:prstGeom prst="rect">
            <a:avLst/>
          </a:prstGeom>
          <a:ln w="0"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7E96C5-1ED5-7CD0-8D4B-71A5D84EEC4F}"/>
              </a:ext>
            </a:extLst>
          </p:cNvPr>
          <p:cNvSpPr/>
          <p:nvPr/>
        </p:nvSpPr>
        <p:spPr>
          <a:xfrm>
            <a:off x="2114107" y="5518298"/>
            <a:ext cx="575930" cy="855060"/>
          </a:xfrm>
          <a:prstGeom prst="rect">
            <a:avLst/>
          </a:prstGeom>
          <a:noFill/>
          <a:ln w="28575"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6FFB499-7C21-12B8-3B33-3BEF2054A5EB}"/>
              </a:ext>
            </a:extLst>
          </p:cNvPr>
          <p:cNvSpPr txBox="1"/>
          <p:nvPr/>
        </p:nvSpPr>
        <p:spPr>
          <a:xfrm>
            <a:off x="5633918" y="6453207"/>
            <a:ext cx="13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 p=1</a:t>
            </a:r>
            <a:endParaRPr lang="en-US" b="1" dirty="0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FD688DB8-D872-8C17-DFD2-BA300E6444A2}"/>
              </a:ext>
            </a:extLst>
          </p:cNvPr>
          <p:cNvSpPr txBox="1"/>
          <p:nvPr/>
        </p:nvSpPr>
        <p:spPr>
          <a:xfrm>
            <a:off x="9387296" y="1923954"/>
            <a:ext cx="125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401EC9"/>
                </a:solidFill>
              </a:rPr>
              <a:t>M(a</a:t>
            </a:r>
            <a:r>
              <a:rPr lang="fr-FR" sz="2800" b="1" baseline="-25000" dirty="0">
                <a:solidFill>
                  <a:srgbClr val="401EC9"/>
                </a:solidFill>
              </a:rPr>
              <a:t>1</a:t>
            </a:r>
            <a:r>
              <a:rPr lang="fr-FR" sz="2800" b="1" dirty="0">
                <a:solidFill>
                  <a:srgbClr val="401EC9"/>
                </a:solidFill>
              </a:rPr>
              <a:t>)</a:t>
            </a:r>
            <a:endParaRPr lang="en-US" sz="2800" b="1" dirty="0">
              <a:solidFill>
                <a:srgbClr val="401E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02CC130C-FD64-0106-F6A0-CAC6ECDC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Problématique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07A7C8-5682-4690-62C8-B15D6A5C48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0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8F0D876-C921-D715-4891-6171C0E3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57CEE18-69EF-3157-6083-B12D4FBFB5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45F20EF-DC1E-BEBD-13AD-38C10AB2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Pipeline de l’analyse par homologie persistante.</a:t>
            </a:r>
            <a:br>
              <a:rPr lang="fr-FR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156F13-1C70-9EAD-5471-ACC3B17D79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1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CD73774-D12F-D971-0DB6-0B0AE37D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jeux de données (référence et cibles).</a:t>
            </a:r>
            <a:br>
              <a:rPr lang="fr-FR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2D2BA6-9D38-30F8-2962-3BFA6E82D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E6FC8A2-4DDA-6E4D-68BD-8A074DA2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Jeux de données (suite)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5D26EA-CC4C-1F1A-2052-430274D0B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6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6C0A661-163A-E3DA-40F4-B7267654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D917D9-64D8-A25B-3884-6D8F6FCAE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1481D50-1095-5A19-321A-3AF38570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Objectifs(suite)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82379E-486E-2C2A-8208-A49AF34EA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21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704</Words>
  <Application>Microsoft Office PowerPoint</Application>
  <PresentationFormat>Grand écran</PresentationFormat>
  <Paragraphs>103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Thème Office</vt:lpstr>
      <vt:lpstr>Identification de Protéines basée sur des méthodes d’Homologie Persistante (IPHP)   Tidjani CISSE  Adam BOUSSIF 29 mars 2024     </vt:lpstr>
      <vt:lpstr>Introduction</vt:lpstr>
      <vt:lpstr>Problématique</vt:lpstr>
      <vt:lpstr>Sommaire</vt:lpstr>
      <vt:lpstr>Pipeline de l’analyse par homologie persistante. </vt:lpstr>
      <vt:lpstr>Les jeux de données (référence et cibles). </vt:lpstr>
      <vt:lpstr>Jeux de données (suite)</vt:lpstr>
      <vt:lpstr>Objectifs</vt:lpstr>
      <vt:lpstr>Objectifs(suite)</vt:lpstr>
      <vt:lpstr>Analyse topologique des données  par Homologie Persistante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Alphafold2</dc:title>
  <dc:creator>adamhibou@gmail.com</dc:creator>
  <cp:lastModifiedBy>adamhibou@gmail.com</cp:lastModifiedBy>
  <cp:revision>15</cp:revision>
  <dcterms:created xsi:type="dcterms:W3CDTF">2024-03-24T19:20:42Z</dcterms:created>
  <dcterms:modified xsi:type="dcterms:W3CDTF">2024-03-29T00:41:11Z</dcterms:modified>
</cp:coreProperties>
</file>